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0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3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4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8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35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12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58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4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1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3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1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7436C-2960-46BF-AE38-C2BA07A16EA4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04007-16AC-481A-BAD1-FED8A8B8D1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24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rograme.ise.ro/Actuale/Programeinvigoare.aspx" TargetMode="External"/><Relationship Id="rId2" Type="http://schemas.openxmlformats.org/officeDocument/2006/relationships/hyperlink" Target="http://programe.ise.ro/Portals/1/Curriculum/Pl_cadru-actuale/Gimnaziu/OMENCS%203590_5%20apr%202016_Plan-cadru%20de%20%C3%AEnvatamant%20pentru%20gimnaziu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ocnee.eu/manualeauxiliare/catalog-manuale.html" TargetMode="External"/><Relationship Id="rId2" Type="http://schemas.openxmlformats.org/officeDocument/2006/relationships/hyperlink" Target="https://rocnee.eu/manualeauxiliar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nuale.edu.ro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503" y="548680"/>
            <a:ext cx="8877672" cy="11967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Cadrul normativ privind organizarea procesului de învățământ în anul școlar 2021 – 2022 – noutăți, puncte critice, măsuri și acțiuni generate de acesta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1199" y="2204864"/>
            <a:ext cx="8784976" cy="360040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3.1.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nr. 3243/05.02.2021 privind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anului școlar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 – 2022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Cadrul normativ care reglementează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organizarea și desfășurarea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examenului național de bacalaureat, a evaluării naționale pentru elevii clasei a VIII-a și a admiterii în învățământul profesional și liceal,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graficul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examenelor de certificare a calificărilor profesionale, în anul școlar 2021 – 2022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Alte regulamente, metodologii specifice etc.</a:t>
            </a:r>
          </a:p>
        </p:txBody>
      </p:sp>
    </p:spTree>
    <p:extLst>
      <p:ext uri="{BB962C8B-B14F-4D97-AF65-F5344CB8AC3E}">
        <p14:creationId xmlns:p14="http://schemas.microsoft.com/office/powerpoint/2010/main" val="1598119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994" y="332656"/>
            <a:ext cx="8282470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8808" y="1340768"/>
            <a:ext cx="8544842" cy="1656184"/>
          </a:xfrm>
        </p:spPr>
        <p:txBody>
          <a:bodyPr>
            <a:noAutofit/>
          </a:bodyPr>
          <a:lstStyle/>
          <a:p>
            <a:pPr marL="1588" indent="446088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unei unități de învățare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poate realiza formal, după următorul model:</a:t>
            </a:r>
          </a:p>
          <a:p>
            <a:pPr marL="1588" indent="-1588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DF8B5B-A048-4CFB-A600-D55285932B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07569" y="2168860"/>
          <a:ext cx="806489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979">
                  <a:extLst>
                    <a:ext uri="{9D8B030D-6E8A-4147-A177-3AD203B41FA5}">
                      <a16:colId xmlns:a16="http://schemas.microsoft.com/office/drawing/2014/main" val="2764362699"/>
                    </a:ext>
                  </a:extLst>
                </a:gridCol>
                <a:gridCol w="1612979">
                  <a:extLst>
                    <a:ext uri="{9D8B030D-6E8A-4147-A177-3AD203B41FA5}">
                      <a16:colId xmlns:a16="http://schemas.microsoft.com/office/drawing/2014/main" val="4544920"/>
                    </a:ext>
                  </a:extLst>
                </a:gridCol>
                <a:gridCol w="1612979">
                  <a:extLst>
                    <a:ext uri="{9D8B030D-6E8A-4147-A177-3AD203B41FA5}">
                      <a16:colId xmlns:a16="http://schemas.microsoft.com/office/drawing/2014/main" val="1174200305"/>
                    </a:ext>
                  </a:extLst>
                </a:gridCol>
                <a:gridCol w="1612979">
                  <a:extLst>
                    <a:ext uri="{9D8B030D-6E8A-4147-A177-3AD203B41FA5}">
                      <a16:colId xmlns:a16="http://schemas.microsoft.com/office/drawing/2014/main" val="2911220013"/>
                    </a:ext>
                  </a:extLst>
                </a:gridCol>
                <a:gridCol w="1612979">
                  <a:extLst>
                    <a:ext uri="{9D8B030D-6E8A-4147-A177-3AD203B41FA5}">
                      <a16:colId xmlns:a16="http://schemas.microsoft.com/office/drawing/2014/main" val="3788732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Conținuturi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Competențe specifice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Activități de învățare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Resurse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Evaluare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4811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menționează detalieri de conținut care explicitează anumite parcursuri</a:t>
                      </a:r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numărul </a:t>
                      </a:r>
                      <a:r>
                        <a:rPr lang="ro-RO" sz="18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criterial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CS din programa școlară</a:t>
                      </a:r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vizate/ recomandate de programa școlară sau altele adecvate pentru realizarea CS</a:t>
                      </a:r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8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resursele de timp, de loc, material didactic, forme de organizare a clasei</a:t>
                      </a:r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menționează metodele, instrumentele sau modalitățile de evaluare utilizate</a:t>
                      </a:r>
                      <a:r>
                        <a:rPr lang="en-US" sz="1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8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468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866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6820" y="203764"/>
            <a:ext cx="8877672" cy="191683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Cadrul normativ care reglementează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organizarea și desfășurarea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examenului național de bacalaureat, a evaluării naționale pentru elevii clasei a VIII-a și a admiterii în învățământul profesional și liceal,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graficul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examenelor de certificare a calificărilor profesionale, în anul școlar 2021 – 2022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63FCC6-2BAA-4699-AD37-147A499DCDBB}"/>
              </a:ext>
            </a:extLst>
          </p:cNvPr>
          <p:cNvSpPr/>
          <p:nvPr/>
        </p:nvSpPr>
        <p:spPr>
          <a:xfrm>
            <a:off x="2063552" y="2420888"/>
            <a:ext cx="8460940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 nr 5149/30.08.2021,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desfășurarea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evaluării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naționale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absolvenții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clasei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VIII-a,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2021-2022</a:t>
            </a:r>
            <a:endParaRPr lang="ro-RO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altLang="ro-RO" sz="2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Elemente de noutate: </a:t>
            </a:r>
          </a:p>
          <a:p>
            <a:pPr indent="357188" algn="just"/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Comisia Națională de Organizare a Evaluării Naționale poate decide ca activitățile din cadrul Evaluării </a:t>
            </a:r>
            <a:r>
              <a:rPr lang="ro-RO" altLang="ro-RO" sz="2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Naţionale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pentru absolvenții clasei a VIII-a să se realizeze utilizând </a:t>
            </a:r>
            <a:r>
              <a:rPr lang="ro-RO" altLang="ro-RO" sz="22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aplicaţia</a:t>
            </a:r>
            <a:r>
              <a:rPr lang="ro-RO" altLang="ro-RO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informatică 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dedicată examenelor naționale.</a:t>
            </a:r>
          </a:p>
          <a:p>
            <a:pPr indent="357188" algn="just"/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Programele de examen sunt cele aprobate prin Ordinul ministrului educației nr. 3237/2021, privind aprobarea programelor pentru </a:t>
            </a:r>
            <a:r>
              <a:rPr lang="ro-RO" altLang="ro-RO" sz="2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susţinerea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Evaluării </a:t>
            </a:r>
            <a:r>
              <a:rPr lang="ro-RO" altLang="ro-RO" sz="2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Naţionale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pentru </a:t>
            </a:r>
            <a:r>
              <a:rPr lang="ro-RO" altLang="ro-RO" sz="2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absolvenţii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clasei a VIII-a </a:t>
            </a:r>
            <a:r>
              <a:rPr lang="ro-RO" altLang="ro-RO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anul </a:t>
            </a:r>
            <a:r>
              <a:rPr lang="ro-RO" altLang="ro-RO" sz="22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altLang="ro-RO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2020 – 2021</a:t>
            </a:r>
            <a:endParaRPr lang="ro-RO" sz="2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94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632" y="116632"/>
            <a:ext cx="8877672" cy="191683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Cadrul normativ care reglementează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organizarea și desfășurarea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examenului național de bacalaureat, a evaluării naționale pentru elevii clasei a VIII-a și a admiterii în învățământul profesional și liceal,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graficul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examenelor de certificare a calificărilor profesionale, în anul școlar 2021 – 2022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63FCC6-2BAA-4699-AD37-147A499DCDBB}"/>
              </a:ext>
            </a:extLst>
          </p:cNvPr>
          <p:cNvSpPr/>
          <p:nvPr/>
        </p:nvSpPr>
        <p:spPr>
          <a:xfrm>
            <a:off x="1990428" y="2033464"/>
            <a:ext cx="84609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Font typeface="+mj-lt"/>
              <a:buAutoNum type="arabicPeriod" startAt="2"/>
            </a:pP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 nr. 5150/30.08.2021,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desfășurarea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admiterii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învățământul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liceal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școlar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2022-2023</a:t>
            </a:r>
            <a:endParaRPr lang="ro-RO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600"/>
              </a:spcAft>
              <a:buFont typeface="+mj-lt"/>
              <a:buAutoNum type="arabicPeriod" startAt="2"/>
            </a:pP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 nr. 5151/30.08.2021,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desfășurarea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examenului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național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bacalaureat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2022</a:t>
            </a:r>
            <a:endParaRPr lang="ro-RO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o-RO" altLang="ro-RO" sz="2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Elemente de atenție: </a:t>
            </a:r>
          </a:p>
          <a:p>
            <a:pPr indent="357188" algn="just">
              <a:spcAft>
                <a:spcPts val="600"/>
              </a:spcAft>
            </a:pP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Programele de examen sunt cele aprobate prin Ordinul ministrului educației nr. 3237/2021, privind aprobarea programelor pentru </a:t>
            </a:r>
            <a:r>
              <a:rPr lang="ro-RO" altLang="ro-RO" sz="2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susţinerea</a:t>
            </a:r>
            <a:r>
              <a:rPr lang="ro-RO" altLang="ro-RO" sz="2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probelor scrise ale examenului național de bacalaureat, </a:t>
            </a:r>
            <a:r>
              <a:rPr lang="ro-RO" altLang="ro-RO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anul </a:t>
            </a:r>
            <a:r>
              <a:rPr lang="ro-RO" altLang="ro-RO" sz="22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altLang="ro-RO" sz="2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2020 – 2021</a:t>
            </a:r>
            <a:endParaRPr lang="ro-RO" sz="2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 startAt="4"/>
            </a:pP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OME nr. 5152/30.08.2021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graficului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desfăşurare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examenelor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certificare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calificării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profesionale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absolvenţilor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profesional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preuniversitar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fr-F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 – 2022</a:t>
            </a:r>
            <a:endParaRPr lang="ro-RO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994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534" y="332656"/>
            <a:ext cx="5748932" cy="4320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o-RO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Structura anului școlar 2021 – 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C938C8-1E74-47F0-B41D-F889B235C67E}"/>
              </a:ext>
            </a:extLst>
          </p:cNvPr>
          <p:cNvSpPr/>
          <p:nvPr/>
        </p:nvSpPr>
        <p:spPr>
          <a:xfrm>
            <a:off x="1919536" y="980727"/>
            <a:ext cx="813690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>
              <a:defRPr/>
            </a:pP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2021 - 2022 începe la data de 1 septembrie 2021, se încheie la data de 31 august 2022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34 de săptămâni de cursuri.</a:t>
            </a:r>
            <a:endParaRPr lang="en-US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defRPr/>
            </a:pP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Cursurile anului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2021 - 2022 încep la data de 13 septembrie 2021. </a:t>
            </a:r>
            <a:endParaRPr lang="en-US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o-RO" sz="22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</a:t>
            </a:r>
            <a:r>
              <a:rPr lang="en-US" sz="2200" b="1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2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200" b="1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3525" algn="just">
              <a:defRPr/>
            </a:pP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pentru clasele a XII-a zi, a XIII-a seral și frecvență redusă, anul școlar are 32 de săptămâni de cursuri, care se încheie la data de 27 mai 2022; </a:t>
            </a:r>
          </a:p>
          <a:p>
            <a:pPr marL="263525" algn="just">
              <a:defRPr/>
            </a:pP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pentru clasa a VIII-a, anul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33 de săptămâni de cursuri, care se încheie la data de 3 iunie 2022; </a:t>
            </a:r>
          </a:p>
          <a:p>
            <a:pPr marL="263525" algn="just">
              <a:defRPr/>
            </a:pP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pentru clasele din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liceal - filiera tehnologică, cu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claselor prevăzute la lit. a)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pentru clasele din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profesional, anul </a:t>
            </a:r>
            <a:r>
              <a:rPr 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37 de săptămâni de cursuri, care se încheie la data de 1 iulie 2022. </a:t>
            </a:r>
          </a:p>
        </p:txBody>
      </p:sp>
    </p:spTree>
    <p:extLst>
      <p:ext uri="{BB962C8B-B14F-4D97-AF65-F5344CB8AC3E}">
        <p14:creationId xmlns:p14="http://schemas.microsoft.com/office/powerpoint/2010/main" val="148141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7538" y="188640"/>
            <a:ext cx="5748932" cy="4320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o-RO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Structura anului școlar 2021 – 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C938C8-1E74-47F0-B41D-F889B235C67E}"/>
              </a:ext>
            </a:extLst>
          </p:cNvPr>
          <p:cNvSpPr/>
          <p:nvPr/>
        </p:nvSpPr>
        <p:spPr>
          <a:xfrm>
            <a:off x="1703512" y="836712"/>
            <a:ext cx="88569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Semestrul I 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14 săptămâni de cursuri dispuse în perioada 13 septembrie 2021 - 22 decembrie 2021. </a:t>
            </a:r>
          </a:p>
          <a:p>
            <a:pPr indent="357188" algn="just"/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Cursuri</a:t>
            </a:r>
            <a:r>
              <a:rPr lang="it-IT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luni, 13 septembrie 2021 - miercuri, 22 decembrie 2021 </a:t>
            </a:r>
          </a:p>
          <a:p>
            <a:pPr indent="357188" algn="just"/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perioada 25 - 31 octombrie 2021, elevii claselor din </a:t>
            </a:r>
            <a:r>
              <a:rPr lang="ro-RO" altLang="ro-RO" sz="2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primar </a:t>
            </a:r>
            <a:r>
              <a:rPr lang="ro-RO" altLang="ro-RO" sz="2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copiii din grupele din </a:t>
            </a:r>
            <a:r>
              <a:rPr lang="ro-RO" altLang="ro-RO" sz="2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2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preşcolar</a:t>
            </a:r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sunt în </a:t>
            </a:r>
            <a:r>
              <a:rPr lang="ro-RO" altLang="ro-RO" sz="22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vacanţă</a:t>
            </a:r>
            <a:r>
              <a:rPr lang="ro-RO" altLang="ro-RO" sz="2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357188" algn="just">
              <a:spcBef>
                <a:spcPts val="600"/>
              </a:spcBef>
              <a:spcAft>
                <a:spcPts val="600"/>
              </a:spcAft>
            </a:pP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Vacanţa de iarnă </a:t>
            </a:r>
            <a:r>
              <a:rPr lang="pt-BR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joi, 23 decembrie 2021 - duminică, 9 ianuarie 2022 </a:t>
            </a:r>
          </a:p>
          <a:p>
            <a:pPr algn="just"/>
            <a:r>
              <a:rPr lang="ro-RO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Semestrul al II-lea 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20 de săptămâni de cursuri dispuse în perioada 10 ianuarie 2022 - 10 iunie 2022 </a:t>
            </a:r>
          </a:p>
          <a:p>
            <a:pPr indent="357188" algn="just"/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Cursuri</a:t>
            </a:r>
            <a:r>
              <a:rPr lang="it-IT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luni, 10 ianuarie 2022 - joi, 14 aprilie 2022 </a:t>
            </a:r>
          </a:p>
          <a:p>
            <a:pPr indent="357188" algn="just"/>
            <a:r>
              <a:rPr lang="ro-RO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Vacanţă</a:t>
            </a:r>
            <a:r>
              <a:rPr lang="ro-RO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primăvară 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vineri, 15 aprilie 2022 - duminică, 1 mai 2022 </a:t>
            </a:r>
          </a:p>
          <a:p>
            <a:pPr indent="357188" algn="just"/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Cursuri </a:t>
            </a:r>
            <a:r>
              <a:rPr lang="it-IT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luni, 2 mai 2022 - vineri, 10 iunie 2022 </a:t>
            </a:r>
          </a:p>
          <a:p>
            <a:pPr indent="357188" algn="just"/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2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Vacanţa</a:t>
            </a:r>
            <a:r>
              <a:rPr lang="ro-RO" altLang="ro-RO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vară 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sâmbătă, 11 iunie 2022 - data din septembrie 2022 la care încep cursurile anului </a:t>
            </a:r>
            <a:r>
              <a:rPr lang="ro-RO" alt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2022 - 2023 </a:t>
            </a:r>
          </a:p>
          <a:p>
            <a:pPr indent="357188" algn="just"/>
            <a:endParaRPr lang="ro-RO" altLang="ro-RO" sz="2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/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Programul </a:t>
            </a:r>
            <a:r>
              <a:rPr lang="ro-RO" alt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naţional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o-RO" sz="2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„ŞCOALA ALTFEL”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va </a:t>
            </a:r>
            <a:r>
              <a:rPr lang="ro-RO" altLang="ro-RO" sz="2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desfăşura</a:t>
            </a:r>
            <a:r>
              <a:rPr lang="ro-RO" altLang="ro-RO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în perioada 8 - 14 aprilie 2022.</a:t>
            </a:r>
          </a:p>
        </p:txBody>
      </p:sp>
    </p:spTree>
    <p:extLst>
      <p:ext uri="{BB962C8B-B14F-4D97-AF65-F5344CB8AC3E}">
        <p14:creationId xmlns:p14="http://schemas.microsoft.com/office/powerpoint/2010/main" val="46725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134" y="260648"/>
            <a:ext cx="8877672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8993" y="2105472"/>
            <a:ext cx="8736756" cy="4752528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o-RO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lanuri - cadru pentru învățământul gimnazial aprobate prin OMENCS nr. 3590/5.04.2016,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altLang="zh-CN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modific</a:t>
            </a:r>
            <a:r>
              <a:rPr lang="ro-RO" altLang="zh-CN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ările</a:t>
            </a:r>
            <a:r>
              <a:rPr lang="ro-RO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și completările ulterioare (OMEN nr. 4221/1.08.2018 care modifică anexa (opționalul integrat nu mai este obligatoriu)</a:t>
            </a:r>
          </a:p>
          <a:p>
            <a:pPr marL="268288" indent="0" algn="just">
              <a:spcBef>
                <a:spcPts val="0"/>
              </a:spcBef>
              <a:buNone/>
              <a:defRPr/>
            </a:pPr>
            <a:r>
              <a:rPr lang="ro-RO" altLang="zh-CN" sz="2200" dirty="0">
                <a:solidFill>
                  <a:srgbClr val="00009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http://programe.ise.ro/Portals/1/Curriculum/Pl_cadru-actuale/Gimnaziu/OMENCS%203590_5%20apr%202016_Plan-cadru%20de%20%C3%AEnvatamant%20pentru%20gimnaziu.pdf</a:t>
            </a:r>
            <a:endParaRPr lang="ro-RO" altLang="zh-CN" sz="2200" dirty="0">
              <a:solidFill>
                <a:srgbClr val="0000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Ordinul ministrului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3.410/16.03.2009, privind aprobarea Planurilor-cadru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clasele a IX-a – a XII-a, filierele teoretică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vocaţională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cursuri de zi</a:t>
            </a:r>
          </a:p>
          <a:p>
            <a:pPr algn="just">
              <a:spcBef>
                <a:spcPts val="1200"/>
              </a:spcBef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Ordinul ministrului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3.411/16.03.2009, privind aprobarea Planurilor-cadru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clasa a IX-a, ciclul inferior al liceului, filiera tehnologică,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zi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seral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6B94E5-88B1-43C3-B0D0-6137083E4E14}"/>
              </a:ext>
            </a:extLst>
          </p:cNvPr>
          <p:cNvSpPr/>
          <p:nvPr/>
        </p:nvSpPr>
        <p:spPr>
          <a:xfrm>
            <a:off x="1793110" y="973424"/>
            <a:ext cx="87367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indent="-240030" algn="ctr">
              <a:buClr>
                <a:srgbClr val="FFFF99"/>
              </a:buClr>
              <a:buSzPct val="150000"/>
              <a:defRPr/>
            </a:pPr>
            <a:r>
              <a:rPr lang="ro-RO" sz="2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Planurile-cadru și programele școlare în vigoare, inclusiv oferta națională la matematică pentru curriculum la dispoziția școlii sunt disponibile pe</a:t>
            </a:r>
          </a:p>
          <a:p>
            <a:pPr marL="502920" indent="-240030" algn="ctr">
              <a:buClr>
                <a:srgbClr val="FFFF99"/>
              </a:buClr>
              <a:buSzPct val="150000"/>
              <a:defRPr/>
            </a:pPr>
            <a:r>
              <a:rPr lang="ro-RO" sz="2000" dirty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http://programe.ise.ro/Actuale/Programeinvigoare.aspx</a:t>
            </a:r>
            <a:r>
              <a:rPr lang="ro-RO" sz="20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0545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134" y="260648"/>
            <a:ext cx="8877672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20" y="1196752"/>
            <a:ext cx="8712968" cy="5400600"/>
          </a:xfrm>
        </p:spPr>
        <p:txBody>
          <a:bodyPr>
            <a:noAutofit/>
          </a:bodyPr>
          <a:lstStyle/>
          <a:p>
            <a:pPr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Ordinul ministrului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 3.412/16.03.2009, privind aprobarea Planurilor-cadru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clasa a X-a,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şcoala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arte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meserii, pentru clasa a X-a, ciclul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infe</a:t>
            </a:r>
            <a:r>
              <a:rPr lang="it-IT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rior al liceului, filiera tehnologică, ruta directă de calificare, pentru clasa a XI-a, anul de completare, precum şi pentru clasele a XI-a – a XII-a şi a XII-a/a XIII-a, ciclul superior al liceului, filiera tehnologică, cursuri de zi şi seral</a:t>
            </a: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nr.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4051/2006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aprobarea planurilor cadru pentru învățământul seral</a:t>
            </a:r>
          </a:p>
          <a:p>
            <a:pPr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învăţământul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seral,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filiera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tehnologică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liceului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prevederile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nr.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4051/2006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planurilor-cadru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rămân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valabile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clasele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XI-a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XII-a,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XIII-a</a:t>
            </a:r>
          </a:p>
          <a:p>
            <a:pPr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OMEN 3152/2014 privind aprobarea planurilor-cadru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invăţământ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pentru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învatamantul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profesional de 3 ani</a:t>
            </a:r>
          </a:p>
          <a:p>
            <a:pPr>
              <a:buClr>
                <a:schemeClr val="accent5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OMEN 3218/2014 privind aprobarea planului-cadru de învățământ pentru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învatamantul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profesional special</a:t>
            </a:r>
          </a:p>
          <a:p>
            <a:pPr marL="502920" indent="-240030" algn="ctr">
              <a:spcBef>
                <a:spcPts val="930"/>
              </a:spcBef>
              <a:buClr>
                <a:srgbClr val="FFFF99"/>
              </a:buClr>
              <a:buSzPct val="150000"/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0030" indent="-240030" algn="just">
              <a:spcBef>
                <a:spcPts val="930"/>
              </a:spcBef>
              <a:buFont typeface="Wingdings 3" charset="2"/>
              <a:buChar char=""/>
              <a:defRPr/>
            </a:pPr>
            <a:endParaRPr lang="ro-RO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623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994" y="648072"/>
            <a:ext cx="8282470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622" y="2348880"/>
            <a:ext cx="8544842" cy="3096344"/>
          </a:xfrm>
        </p:spPr>
        <p:txBody>
          <a:bodyPr>
            <a:noAutofit/>
          </a:bodyPr>
          <a:lstStyle/>
          <a:p>
            <a:pPr marL="0" indent="357188" algn="just">
              <a:buClr>
                <a:srgbClr val="000000"/>
              </a:buClr>
              <a:buSzPct val="100000"/>
              <a:buNone/>
              <a:defRPr/>
            </a:pPr>
            <a:r>
              <a:rPr lang="it-IT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Catalogul manualelor scolare </a:t>
            </a:r>
            <a:r>
              <a:rPr lang="it-IT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valabile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nvatamantul preuniversitar clasele I-VIII, an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it-IT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colar 2021-2022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poate fi accesat la adresa:</a:t>
            </a:r>
            <a:endParaRPr lang="it-IT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7188" algn="just">
              <a:lnSpc>
                <a:spcPct val="50000"/>
              </a:lnSpc>
              <a:spcBef>
                <a:spcPts val="600"/>
              </a:spcBef>
              <a:buSzPct val="7000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o-RO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https://rocnee.eu/manualeauxiliare/</a:t>
            </a:r>
            <a:endParaRPr lang="ro-RO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1463" algn="just">
              <a:lnSpc>
                <a:spcPct val="50000"/>
              </a:lnSpc>
              <a:spcBef>
                <a:spcPts val="600"/>
              </a:spcBef>
              <a:buSzPct val="7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o-RO" sz="2200" dirty="0">
              <a:solidFill>
                <a:srgbClr val="C00000"/>
              </a:solidFill>
              <a:latin typeface="Times New Roman" panose="02020603050405020304" pitchFamily="18" charset="0"/>
              <a:ea typeface="Microsoft YaHei" charset="-122"/>
              <a:cs typeface="Times New Roman" panose="02020603050405020304" pitchFamily="18" charset="0"/>
            </a:endParaRPr>
          </a:p>
          <a:p>
            <a:pPr marL="273050" indent="-271463" algn="just">
              <a:lnSpc>
                <a:spcPct val="50000"/>
              </a:lnSpc>
              <a:spcBef>
                <a:spcPts val="600"/>
              </a:spcBef>
              <a:buSzPct val="7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o-RO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57188" algn="just">
              <a:lnSpc>
                <a:spcPct val="50000"/>
              </a:lnSpc>
              <a:spcBef>
                <a:spcPts val="600"/>
              </a:spcBef>
              <a:buSzPct val="7000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Lista manualelor aprobate prin ordin de ministru:</a:t>
            </a:r>
            <a:r>
              <a:rPr lang="ro-RO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> </a:t>
            </a:r>
          </a:p>
          <a:p>
            <a:pPr marL="0" indent="357188" algn="just">
              <a:lnSpc>
                <a:spcPct val="50000"/>
              </a:lnSpc>
              <a:spcBef>
                <a:spcPts val="600"/>
              </a:spcBef>
              <a:buSzPct val="70000"/>
              <a:buNone/>
              <a:tabLst>
                <a:tab pos="9142413" algn="l"/>
                <a:tab pos="10056813" algn="l"/>
              </a:tabLst>
              <a:defRPr/>
            </a:pPr>
            <a:r>
              <a:rPr lang="ro-RO" sz="2200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https://rocnee.eu/</a:t>
            </a:r>
            <a:r>
              <a:rPr lang="ro-RO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manualeauxiliare</a:t>
            </a:r>
            <a:r>
              <a:rPr lang="ro-RO" sz="2200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/catalog-manuale.html</a:t>
            </a:r>
            <a:endParaRPr lang="ro-RO" sz="22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Microsoft YaHei" charset="-122"/>
              <a:cs typeface="Times New Roman" panose="02020603050405020304" pitchFamily="18" charset="0"/>
            </a:endParaRPr>
          </a:p>
          <a:p>
            <a:pPr marL="273050" indent="-271463" algn="just">
              <a:lnSpc>
                <a:spcPct val="50000"/>
              </a:lnSpc>
              <a:spcBef>
                <a:spcPts val="600"/>
              </a:spcBef>
              <a:buSzPct val="7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o-RO" sz="2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Microsoft YaHei" charset="-122"/>
              <a:cs typeface="Times New Roman" panose="02020603050405020304" pitchFamily="18" charset="0"/>
            </a:endParaRPr>
          </a:p>
          <a:p>
            <a:pPr marL="273050" indent="-271463" algn="just">
              <a:lnSpc>
                <a:spcPct val="50000"/>
              </a:lnSpc>
              <a:spcBef>
                <a:spcPts val="600"/>
              </a:spcBef>
              <a:buSzPct val="7000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endParaRPr lang="ro-RO" sz="2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Microsoft YaHei" charset="-122"/>
              <a:cs typeface="Times New Roman" panose="02020603050405020304" pitchFamily="18" charset="0"/>
            </a:endParaRPr>
          </a:p>
          <a:p>
            <a:pPr marL="0" indent="357188" algn="just">
              <a:lnSpc>
                <a:spcPct val="50000"/>
              </a:lnSpc>
              <a:spcBef>
                <a:spcPts val="600"/>
              </a:spcBef>
              <a:buSzPct val="7000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Accesul la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manualele digitale 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aprobate de ME se face la adresa:</a:t>
            </a:r>
          </a:p>
          <a:p>
            <a:pPr marL="0" indent="357188" algn="just">
              <a:lnSpc>
                <a:spcPct val="50000"/>
              </a:lnSpc>
              <a:spcBef>
                <a:spcPts val="600"/>
              </a:spcBef>
              <a:buSzPct val="7000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ro-RO" sz="2200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https://www.manuale.edu.ro/</a:t>
            </a:r>
            <a:r>
              <a:rPr lang="ro-RO" sz="2200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09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994" y="332656"/>
            <a:ext cx="8282470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3579" y="1880828"/>
            <a:ext cx="8544842" cy="3096344"/>
          </a:xfrm>
        </p:spPr>
        <p:txBody>
          <a:bodyPr>
            <a:noAutofit/>
          </a:bodyPr>
          <a:lstStyle/>
          <a:p>
            <a:pPr marL="1587" indent="0" algn="just">
              <a:spcBef>
                <a:spcPts val="1200"/>
              </a:spcBef>
              <a:spcAft>
                <a:spcPts val="600"/>
              </a:spcAft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proiectarea didactică</a:t>
            </a:r>
          </a:p>
          <a:p>
            <a:pPr marL="1587" indent="0" algn="just">
              <a:spcBef>
                <a:spcPts val="1200"/>
              </a:spcBef>
              <a:spcAft>
                <a:spcPts val="600"/>
              </a:spcAft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– document proiectiv</a:t>
            </a:r>
          </a:p>
          <a:p>
            <a:pPr marL="0" indent="357188" algn="just">
              <a:spcBef>
                <a:spcPts val="0"/>
              </a:spcBef>
              <a:buSzPct val="100000"/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reprezintă un document proiectiv, necesar realizării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activităţilor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didactice care permite asocierea, într-un mod personalizat, a elementelor programei (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competenţe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conţinuturi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în cadrul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Acestora le sunt alocate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timp (număr de ore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săptămâni) considerate ca optime de către cadrul didactic, pe parcursul unui an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endParaRPr lang="ro-RO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76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994" y="116632"/>
            <a:ext cx="8282470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398" y="1052736"/>
            <a:ext cx="8577066" cy="5256584"/>
          </a:xfrm>
        </p:spPr>
        <p:txBody>
          <a:bodyPr>
            <a:noAutofit/>
          </a:bodyPr>
          <a:lstStyle/>
          <a:p>
            <a:pPr indent="0" algn="just">
              <a:spcBef>
                <a:spcPts val="0"/>
              </a:spcBef>
              <a:spcAft>
                <a:spcPts val="600"/>
              </a:spcAft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Elaborarea planificării calendaristice</a:t>
            </a:r>
          </a:p>
          <a:p>
            <a:pPr marL="0" indent="447675" algn="just">
              <a:spcBef>
                <a:spcPts val="0"/>
              </a:spcBef>
              <a:buSzPct val="100000"/>
              <a:buNone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elaborarea planificării calendaristice programa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şcolară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reprezintă documentul de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referinţă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După lectura atentă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integrală a programei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elaborarea planificării calendaristice presupune parcurgerea următoarelor etape:</a:t>
            </a:r>
          </a:p>
          <a:p>
            <a:pPr marL="893763" indent="-277813" algn="just">
              <a:spcBef>
                <a:spcPts val="0"/>
              </a:spcBef>
              <a:buSzPct val="100000"/>
              <a:buFont typeface="+mj-lt"/>
              <a:buAutoNum type="arabicPeriod"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asocierea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competenţelor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specifice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conţinuturilor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prezentate în programa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şcolară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93763" indent="-277813" algn="just">
              <a:spcBef>
                <a:spcPts val="0"/>
              </a:spcBef>
              <a:buSzPct val="100000"/>
              <a:buFont typeface="+mj-lt"/>
              <a:buAutoNum type="arabicPeriod"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stabilirea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93763" indent="-277813" algn="just">
              <a:spcBef>
                <a:spcPts val="0"/>
              </a:spcBef>
              <a:buSzPct val="100000"/>
              <a:buFont typeface="+mj-lt"/>
              <a:buAutoNum type="arabicPeriod"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stabilirea succesiunii parcurgerii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unităţilor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93763" indent="-277813" algn="just">
              <a:spcBef>
                <a:spcPts val="0"/>
              </a:spcBef>
              <a:buSzPct val="100000"/>
              <a:buFont typeface="+mj-lt"/>
              <a:buAutoNum type="arabicPeriod"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stabilirea bugetului de timp necesar pentru fiecare unitate de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învăţare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47675" algn="just">
              <a:spcBef>
                <a:spcPts val="0"/>
              </a:spcBef>
              <a:buSzPct val="100000"/>
              <a:buNone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anuală </a:t>
            </a: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 se realizează pe baza manualelor </a:t>
            </a:r>
            <a:r>
              <a:rPr lang="ro-RO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şcolare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acestea fiind materiale curriculare adresate elevilor.</a:t>
            </a:r>
          </a:p>
          <a:p>
            <a:pPr marL="0" indent="447675" algn="just">
              <a:spcBef>
                <a:spcPts val="0"/>
              </a:spcBef>
              <a:buSzPct val="100000"/>
              <a:buNone/>
              <a:tabLst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Structura anului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şcolar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aprobă anual, prin ordin al ministrului </a:t>
            </a:r>
            <a:r>
              <a:rPr lang="ro-RO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educaţiei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83213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5658E-18D6-4C8C-82CC-A5F23107F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994" y="332656"/>
            <a:ext cx="8282470" cy="76470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național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planurile-cadru și programele școlare în vigoare. Catalogul manualelor școlare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A9031-370C-40C4-8227-52D80884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8808" y="1340768"/>
            <a:ext cx="8544842" cy="1656184"/>
          </a:xfrm>
        </p:spPr>
        <p:txBody>
          <a:bodyPr>
            <a:noAutofit/>
          </a:bodyPr>
          <a:lstStyle/>
          <a:p>
            <a:pPr marL="1588" indent="803275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r>
              <a:rPr lang="ro-RO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 anuală</a:t>
            </a:r>
            <a:r>
              <a:rPr lang="ro-RO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poate realiza formal, după următorul model:</a:t>
            </a: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8" indent="0" algn="just">
              <a:spcBef>
                <a:spcPts val="0"/>
              </a:spcBef>
              <a:buClr>
                <a:schemeClr val="accent5"/>
              </a:buClr>
              <a:buSzPct val="100000"/>
              <a:buNone/>
              <a:tabLst>
                <a:tab pos="273050" algn="l"/>
                <a:tab pos="1187450" algn="l"/>
                <a:tab pos="2101850" algn="l"/>
                <a:tab pos="3016250" algn="l"/>
                <a:tab pos="3930650" algn="l"/>
                <a:tab pos="4845050" algn="l"/>
                <a:tab pos="5759450" algn="l"/>
                <a:tab pos="6673850" algn="l"/>
                <a:tab pos="7588250" algn="l"/>
                <a:tab pos="8502650" algn="l"/>
                <a:tab pos="9417050" algn="l"/>
                <a:tab pos="10331450" algn="l"/>
              </a:tabLst>
              <a:defRPr/>
            </a:pPr>
            <a:endParaRPr lang="ro-RO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14617A-C5AD-40BD-AA77-C37B47BCD2F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34785" y="2492896"/>
          <a:ext cx="7992888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919">
                  <a:extLst>
                    <a:ext uri="{9D8B030D-6E8A-4147-A177-3AD203B41FA5}">
                      <a16:colId xmlns:a16="http://schemas.microsoft.com/office/drawing/2014/main" val="3413800717"/>
                    </a:ext>
                  </a:extLst>
                </a:gridCol>
                <a:gridCol w="1367377">
                  <a:extLst>
                    <a:ext uri="{9D8B030D-6E8A-4147-A177-3AD203B41FA5}">
                      <a16:colId xmlns:a16="http://schemas.microsoft.com/office/drawing/2014/main" val="40753708"/>
                    </a:ext>
                  </a:extLst>
                </a:gridCol>
                <a:gridCol w="1296919">
                  <a:extLst>
                    <a:ext uri="{9D8B030D-6E8A-4147-A177-3AD203B41FA5}">
                      <a16:colId xmlns:a16="http://schemas.microsoft.com/office/drawing/2014/main" val="39116695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43686446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824411869"/>
                    </a:ext>
                  </a:extLst>
                </a:gridCol>
                <a:gridCol w="1583401">
                  <a:extLst>
                    <a:ext uri="{9D8B030D-6E8A-4147-A177-3AD203B41FA5}">
                      <a16:colId xmlns:a16="http://schemas.microsoft.com/office/drawing/2014/main" val="152136035"/>
                    </a:ext>
                  </a:extLst>
                </a:gridCol>
              </a:tblGrid>
              <a:tr h="552064"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Unitatea de învățare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Competențe specifice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Conținuturi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Nr. ore alocate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Săptămâna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Observații/ Semestrul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4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menționează titluri/teme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numărul </a:t>
                      </a:r>
                      <a:r>
                        <a:rPr lang="ro-RO" sz="16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criterial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CS din programa școlară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din conținuturile programei școlare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stabilite de către cadrul didactic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precizează săptămâna sau săptămânile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o-RO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 menționează, de exemplu, semestrul și modificări în urma realizării activității didactice la clasă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o-RO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8406091"/>
                  </a:ext>
                </a:extLst>
              </a:tr>
            </a:tbl>
          </a:graphicData>
        </a:graphic>
      </p:graphicFrame>
      <p:sp>
        <p:nvSpPr>
          <p:cNvPr id="5" name="Rectangle 48">
            <a:extLst>
              <a:ext uri="{FF2B5EF4-FFF2-40B4-BE49-F238E27FC236}">
                <a16:creationId xmlns:a16="http://schemas.microsoft.com/office/drawing/2014/main" id="{6A5783DD-C5E2-4B6F-9C3F-5CC0E2EBF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9994" y="5805265"/>
            <a:ext cx="841365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indent="45085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1pPr>
            <a:lvl2pPr>
              <a:spcBef>
                <a:spcPts val="5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1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2pPr>
            <a:lvl3pPr>
              <a:spcBef>
                <a:spcPts val="4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3pPr>
            <a:lvl4pPr>
              <a:spcBef>
                <a:spcPts val="4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4pPr>
            <a:lvl5pPr>
              <a:spcBef>
                <a:spcPts val="4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000000"/>
                </a:solidFill>
                <a:latin typeface="Century Schoolbook" panose="02040604050505020304" pitchFamily="18" charset="0"/>
                <a:ea typeface="Microsoft YaHei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ro-RO" altLang="ro-RO" sz="1400" i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o-RO" altLang="ro-RO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notaţia</a:t>
            </a:r>
            <a:r>
              <a:rPr lang="ro-RO" altLang="ro-RO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se poate realiza prin precizarea explicită a săptămânii/săptămânilor, spre exemplu 13-17.09, sau se poate nota sub forma generică S1, pentru săptămâna 1 sau perioada S1-S3 pentru săptămânile 1-3</a:t>
            </a:r>
          </a:p>
        </p:txBody>
      </p:sp>
    </p:spTree>
    <p:extLst>
      <p:ext uri="{BB962C8B-B14F-4D97-AF65-F5344CB8AC3E}">
        <p14:creationId xmlns:p14="http://schemas.microsoft.com/office/powerpoint/2010/main" val="1344586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1524</Words>
  <Application>Microsoft Office PowerPoint</Application>
  <PresentationFormat>Widescreen</PresentationFormat>
  <Paragraphs>105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Microsoft YaHei</vt:lpstr>
      <vt:lpstr>Arial</vt:lpstr>
      <vt:lpstr>Calibri</vt:lpstr>
      <vt:lpstr>Calibri Light</vt:lpstr>
      <vt:lpstr>等线</vt:lpstr>
      <vt:lpstr>Times New Roman</vt:lpstr>
      <vt:lpstr>Wingdings</vt:lpstr>
      <vt:lpstr>Wingdings 3</vt:lpstr>
      <vt:lpstr>Office Theme</vt:lpstr>
      <vt:lpstr>3. Cadrul normativ privind organizarea procesului de învățământ în anul școlar 2021 – 2022 – noutăți, puncte critice, măsuri și acțiuni generate de acesta</vt:lpstr>
      <vt:lpstr>PowerPoint Presentation</vt:lpstr>
      <vt:lpstr>PowerPoint Presentation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3.2. Curriculum național: planurile-cadru și programele școlare în vigoare. Catalogul manualelor școlare</vt:lpstr>
      <vt:lpstr>3.3. Cadrul normativ care reglementează organizarea și desfășurarea examenului național de bacalaureat, a evaluării naționale pentru elevii clasei a VIII-a și a admiterii în învățământul profesional și liceal, graficul examenelor de certificare a calificărilor profesionale, în anul școlar 2021 – 2022</vt:lpstr>
      <vt:lpstr>3.3. Cadrul normativ care reglementează organizarea și desfășurarea examenului național de bacalaureat, a evaluării naționale pentru elevii clasei a VIII-a și a admiterii în învățământul profesional și liceal, graficul examenelor de certificare a calificărilor profesionale, în anul școlar 2021 –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Cadrul normativ privind organizarea procesului de învățământ în anul școlar 2021 – 2022 – noutăți, puncte critice, măsuri și acțiuni generate de acesta</dc:title>
  <dc:creator>Matematica_1</dc:creator>
  <cp:lastModifiedBy>Matematica_1</cp:lastModifiedBy>
  <cp:revision>1</cp:revision>
  <dcterms:created xsi:type="dcterms:W3CDTF">2021-09-15T10:41:25Z</dcterms:created>
  <dcterms:modified xsi:type="dcterms:W3CDTF">2021-09-15T10:41:33Z</dcterms:modified>
</cp:coreProperties>
</file>